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DM Sans" pitchFamily="2" charset="0"/>
      <p:regular r:id="rId17"/>
      <p:bold r:id="rId18"/>
    </p:embeddedFont>
    <p:embeddedFont>
      <p:font typeface="Libre Baskerville" panose="02000000000000000000" pitchFamily="2" charset="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DFA"/>
    <a:srgbClr val="5C4E3D"/>
    <a:srgbClr val="A39A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50" d="100"/>
          <a:sy n="50" d="100"/>
        </p:scale>
        <p:origin x="1522" y="97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848937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702118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Smart Vision: Attendance Marking System using CNN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168616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5149572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6280190" y="6147435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sp>
        <p:nvSpPr>
          <p:cNvPr id="8" name="Text 4"/>
          <p:cNvSpPr/>
          <p:nvPr/>
        </p:nvSpPr>
        <p:spPr>
          <a:xfrm>
            <a:off x="6756440" y="4894422"/>
            <a:ext cx="3644860" cy="16329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en-US" sz="2400" dirty="0">
                <a:solidFill>
                  <a:srgbClr val="5C4E3D"/>
                </a:solidFill>
              </a:rPr>
              <a:t>BY : PRANHSU SAINI  (E22CSEU1300)</a:t>
            </a:r>
          </a:p>
          <a:p>
            <a:r>
              <a:rPr lang="en-US" sz="2400" dirty="0">
                <a:solidFill>
                  <a:srgbClr val="5C4E3D"/>
                </a:solidFill>
              </a:rPr>
              <a:t>PRATHAM AGARWAL (E22CSEU1308)</a:t>
            </a:r>
          </a:p>
          <a:p>
            <a:r>
              <a:rPr lang="en-US" sz="2400" dirty="0">
                <a:solidFill>
                  <a:srgbClr val="5C4E3D"/>
                </a:solidFill>
              </a:rPr>
              <a:t>SALONI TYAGI  (E22CSEU1320)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ED5B839-F447-A0BE-5A7C-98715A23EFB6}"/>
              </a:ext>
            </a:extLst>
          </p:cNvPr>
          <p:cNvSpPr/>
          <p:nvPr/>
        </p:nvSpPr>
        <p:spPr>
          <a:xfrm>
            <a:off x="12876253" y="7726680"/>
            <a:ext cx="1615440" cy="416600"/>
          </a:xfrm>
          <a:prstGeom prst="rect">
            <a:avLst/>
          </a:prstGeom>
          <a:solidFill>
            <a:srgbClr val="FFFDFA"/>
          </a:solidFill>
          <a:ln>
            <a:solidFill>
              <a:srgbClr val="FFFD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27706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Key Takeaways &amp; Next Steps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03478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530906" y="3112651"/>
            <a:ext cx="289941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Smart Attendance Benefits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530906" y="3957399"/>
            <a:ext cx="28994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Automated, accurate, contactless, and secure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713803" y="303478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5450919" y="311265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System Strength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450919" y="3603069"/>
            <a:ext cx="28994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Powered by CNNs with real-time face recognition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13683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530906" y="52146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Next Steps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530906" y="5705118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Implement enhancements like multi-factor auth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1530906" y="6147316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Expand cloud sync and UI improvements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1530906" y="6589514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Explore advanced AI models for better performance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91594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Why Choose a Smart Attendance System?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673668"/>
            <a:ext cx="7556421" cy="2206585"/>
          </a:xfrm>
          <a:prstGeom prst="roundRect">
            <a:avLst>
              <a:gd name="adj" fmla="val 4317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14624" y="2908102"/>
            <a:ext cx="390917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Traditional Methods Issues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14624" y="3398520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Time-consuming and error-prone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514624" y="3840718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Prone to proxy attendance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6514624" y="4282916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Require physical contact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6280190" y="5107067"/>
            <a:ext cx="7556421" cy="2206585"/>
          </a:xfrm>
          <a:prstGeom prst="roundRect">
            <a:avLst>
              <a:gd name="adj" fmla="val 4317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6514624" y="5341501"/>
            <a:ext cx="367843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Benefits of Smart System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6514624" y="5831919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Contactless and automated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6514624" y="6274118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Real-time logging via CCTV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6514624" y="6716316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Increased accuracy and security</a:t>
            </a:r>
            <a:endParaRPr lang="en-US" sz="175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C012018-4013-23C7-F714-1297DDF782DB}"/>
              </a:ext>
            </a:extLst>
          </p:cNvPr>
          <p:cNvSpPr/>
          <p:nvPr/>
        </p:nvSpPr>
        <p:spPr>
          <a:xfrm>
            <a:off x="12876253" y="7726680"/>
            <a:ext cx="1615440" cy="416600"/>
          </a:xfrm>
          <a:prstGeom prst="rect">
            <a:avLst/>
          </a:prstGeom>
          <a:solidFill>
            <a:srgbClr val="FFFDFA"/>
          </a:solidFill>
          <a:ln>
            <a:solidFill>
              <a:srgbClr val="FFFD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09132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Deep Learning &amp; CNNs in Face Recognition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84904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530906" y="29269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CNN Strengths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530906" y="3417332"/>
            <a:ext cx="289941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Learn facial patterns robustly over multiple layers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713803" y="284904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5450919" y="2926913"/>
            <a:ext cx="286750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Popular Techniques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450919" y="3417332"/>
            <a:ext cx="28994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FaceNet: Triplet loss &amp; GoogleNet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5450919" y="4222433"/>
            <a:ext cx="28994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ArcFace: Angular margin loss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5450919" y="5027533"/>
            <a:ext cx="28994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SphereFace and CosFace variants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93790" y="620696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1530906" y="628483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Performance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1530906" y="6775252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Achieves up to 99% accuracy on benchmark datasets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20503"/>
            <a:ext cx="883693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System Architecture Overview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39625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Input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977402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Live CCTV video feed capturing faces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39625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Processing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3977402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Face detection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5332928" y="441960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Landmark extraction (eyes, nose, mouth)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5332928" y="5224701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Feature embedding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5332928" y="5666899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Classification and matching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9872067" y="339625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Output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9872067" y="3977402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Attendance records exported to Excel</a:t>
            </a:r>
            <a:endParaRPr lang="en-US" sz="175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DCE444C-E0C9-D051-D859-E0BE585094FF}"/>
              </a:ext>
            </a:extLst>
          </p:cNvPr>
          <p:cNvSpPr/>
          <p:nvPr/>
        </p:nvSpPr>
        <p:spPr>
          <a:xfrm>
            <a:off x="12876253" y="7726680"/>
            <a:ext cx="1615440" cy="416600"/>
          </a:xfrm>
          <a:prstGeom prst="rect">
            <a:avLst/>
          </a:prstGeom>
          <a:solidFill>
            <a:srgbClr val="FFFDFA"/>
          </a:solidFill>
          <a:ln>
            <a:solidFill>
              <a:srgbClr val="FFFD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7022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 Collection &amp; Preprocessing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62794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530906" y="270581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 Sources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530906" y="3196233"/>
            <a:ext cx="28994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Real-time CCTV feeds and manual image uploads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713803" y="262794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5450919" y="2705814"/>
            <a:ext cx="288226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Preprocessing Steps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450919" y="3196233"/>
            <a:ext cx="28994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Convert images to grayscale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5450919" y="4001333"/>
            <a:ext cx="28994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Detect and crop faces to remove background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5450919" y="4806434"/>
            <a:ext cx="28994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Resize images to 128x128 pixels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5450919" y="5611535"/>
            <a:ext cx="289941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Normalize pixel values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793790" y="642806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1530906" y="65059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Purpose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530906" y="6996351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Ensure consistent input for model training and accuracy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78700"/>
            <a:ext cx="1234428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Model Training &amp; Recognition Techniques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25445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Models Used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835598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Deep Neural Networks (high accuracy)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640699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MTCNN for face detection &amp; alignment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44580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Haar Cascade for fast lightweight detection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5332928" y="325445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Training Process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5332928" y="3835598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CNN extracts key facial features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5332928" y="4277797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Backpropagation reduces errors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5332928" y="4719995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Model saved in .h5 or .pkl format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9872067" y="325445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Outcome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9872067" y="3835598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Real-time identification with high accuracy</a:t>
            </a:r>
            <a:endParaRPr lang="en-US" sz="175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7FC30E5-0BB0-CF0B-D4D1-047638FB0697}"/>
              </a:ext>
            </a:extLst>
          </p:cNvPr>
          <p:cNvSpPr/>
          <p:nvPr/>
        </p:nvSpPr>
        <p:spPr>
          <a:xfrm>
            <a:off x="12876253" y="7741920"/>
            <a:ext cx="1615440" cy="416600"/>
          </a:xfrm>
          <a:prstGeom prst="rect">
            <a:avLst/>
          </a:prstGeom>
          <a:solidFill>
            <a:srgbClr val="FFFDFA"/>
          </a:solidFill>
          <a:ln>
            <a:solidFill>
              <a:srgbClr val="FFFD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9136" y="557213"/>
            <a:ext cx="9653230" cy="6331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9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Attendance Workflow &amp; Key Features</a:t>
            </a:r>
            <a:endParaRPr lang="en-US" sz="39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136" y="1595557"/>
            <a:ext cx="1013103" cy="121574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026087" y="1798082"/>
            <a:ext cx="2532817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Step 1</a:t>
            </a:r>
            <a:endParaRPr lang="en-US" sz="1950" dirty="0"/>
          </a:p>
        </p:txBody>
      </p:sp>
      <p:sp>
        <p:nvSpPr>
          <p:cNvPr id="5" name="Text 2"/>
          <p:cNvSpPr/>
          <p:nvPr/>
        </p:nvSpPr>
        <p:spPr>
          <a:xfrm>
            <a:off x="2026087" y="2236113"/>
            <a:ext cx="11895177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Capture live video feed from CCTV</a:t>
            </a:r>
            <a:endParaRPr lang="en-US" sz="15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136" y="2811304"/>
            <a:ext cx="1013103" cy="1215747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2026087" y="3013829"/>
            <a:ext cx="2532817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Step 2</a:t>
            </a:r>
            <a:endParaRPr lang="en-US" sz="1950" dirty="0"/>
          </a:p>
        </p:txBody>
      </p:sp>
      <p:sp>
        <p:nvSpPr>
          <p:cNvPr id="8" name="Text 4"/>
          <p:cNvSpPr/>
          <p:nvPr/>
        </p:nvSpPr>
        <p:spPr>
          <a:xfrm>
            <a:off x="2026087" y="3451860"/>
            <a:ext cx="11895177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Detect and align faces in frames</a:t>
            </a:r>
            <a:endParaRPr lang="en-US" sz="15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136" y="4027051"/>
            <a:ext cx="1013103" cy="1215747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2026087" y="4229576"/>
            <a:ext cx="2532817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Step 3</a:t>
            </a:r>
            <a:endParaRPr lang="en-US" sz="1950" dirty="0"/>
          </a:p>
        </p:txBody>
      </p:sp>
      <p:sp>
        <p:nvSpPr>
          <p:cNvPr id="11" name="Text 6"/>
          <p:cNvSpPr/>
          <p:nvPr/>
        </p:nvSpPr>
        <p:spPr>
          <a:xfrm>
            <a:off x="2026087" y="4667607"/>
            <a:ext cx="11895177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Extract facial features using CNN</a:t>
            </a:r>
            <a:endParaRPr lang="en-US" sz="15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9136" y="5242798"/>
            <a:ext cx="1013103" cy="1215747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2026087" y="5445323"/>
            <a:ext cx="2532817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Step 4</a:t>
            </a:r>
            <a:endParaRPr lang="en-US" sz="1950" dirty="0"/>
          </a:p>
        </p:txBody>
      </p:sp>
      <p:sp>
        <p:nvSpPr>
          <p:cNvPr id="14" name="Text 8"/>
          <p:cNvSpPr/>
          <p:nvPr/>
        </p:nvSpPr>
        <p:spPr>
          <a:xfrm>
            <a:off x="2026087" y="5883354"/>
            <a:ext cx="11895177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Match features with database (≥85% similarity)</a:t>
            </a:r>
            <a:endParaRPr lang="en-US" sz="155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9136" y="6458545"/>
            <a:ext cx="1013103" cy="1215747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2026087" y="6661071"/>
            <a:ext cx="2532817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Step 5</a:t>
            </a:r>
            <a:endParaRPr lang="en-US" sz="1950" dirty="0"/>
          </a:p>
        </p:txBody>
      </p:sp>
      <p:sp>
        <p:nvSpPr>
          <p:cNvPr id="17" name="Text 10"/>
          <p:cNvSpPr/>
          <p:nvPr/>
        </p:nvSpPr>
        <p:spPr>
          <a:xfrm>
            <a:off x="2026087" y="7099102"/>
            <a:ext cx="11895177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Log attendance with timestamp and confidence</a:t>
            </a:r>
            <a:endParaRPr lang="en-US" sz="155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D44FE1F-5444-6006-3E33-27BA1F6C86DF}"/>
              </a:ext>
            </a:extLst>
          </p:cNvPr>
          <p:cNvSpPr/>
          <p:nvPr/>
        </p:nvSpPr>
        <p:spPr>
          <a:xfrm>
            <a:off x="12876253" y="7726680"/>
            <a:ext cx="1615440" cy="416600"/>
          </a:xfrm>
          <a:prstGeom prst="rect">
            <a:avLst/>
          </a:prstGeom>
          <a:solidFill>
            <a:srgbClr val="FFFDFA"/>
          </a:solidFill>
          <a:ln>
            <a:solidFill>
              <a:srgbClr val="FFFD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01954"/>
            <a:ext cx="988302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Excel Integration &amp; User Interface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577709"/>
            <a:ext cx="301763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Excel-Based Records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15885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Stores name, confidence score, timestamp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60105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Supports filtering and sorting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04324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Portable and easy to share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99521" y="35777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Web UI Features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599521" y="415885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Start and monitor live attendance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99521" y="460105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Register new students via image upload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99521" y="504324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View and edit attendance records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599521" y="548544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Mobile-friendly and real-time updates</a:t>
            </a:r>
            <a:endParaRPr lang="en-US" sz="175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CD71D97-3604-E24D-0B8E-DD76D91B4F4C}"/>
              </a:ext>
            </a:extLst>
          </p:cNvPr>
          <p:cNvSpPr/>
          <p:nvPr/>
        </p:nvSpPr>
        <p:spPr>
          <a:xfrm>
            <a:off x="12876253" y="7726680"/>
            <a:ext cx="1615440" cy="416600"/>
          </a:xfrm>
          <a:prstGeom prst="rect">
            <a:avLst/>
          </a:prstGeom>
          <a:solidFill>
            <a:srgbClr val="FFFDFA"/>
          </a:solidFill>
          <a:ln>
            <a:solidFill>
              <a:srgbClr val="FFFD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186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14229" y="571857"/>
            <a:ext cx="7688342" cy="12996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40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Future Enhancements for Scalability</a:t>
            </a:r>
            <a:endParaRPr lang="en-US" sz="4050" dirty="0"/>
          </a:p>
        </p:txBody>
      </p:sp>
      <p:sp>
        <p:nvSpPr>
          <p:cNvPr id="4" name="Shape 1"/>
          <p:cNvSpPr/>
          <p:nvPr/>
        </p:nvSpPr>
        <p:spPr>
          <a:xfrm>
            <a:off x="6214229" y="2183368"/>
            <a:ext cx="7688342" cy="1213247"/>
          </a:xfrm>
          <a:prstGeom prst="roundRect">
            <a:avLst>
              <a:gd name="adj" fmla="val 7199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429732" y="2398871"/>
            <a:ext cx="3721537" cy="324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Multi-Factor Authentication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6429732" y="2848332"/>
            <a:ext cx="7257336" cy="332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Combine face recognition with RFID or fingerprint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6214229" y="3604498"/>
            <a:ext cx="7688342" cy="1213247"/>
          </a:xfrm>
          <a:prstGeom prst="roundRect">
            <a:avLst>
              <a:gd name="adj" fmla="val 7199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6429732" y="3820001"/>
            <a:ext cx="3461266" cy="324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Cloud Storage Integration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6429732" y="4269462"/>
            <a:ext cx="7257336" cy="332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Sync attendance data with cloud platforms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6214229" y="5025628"/>
            <a:ext cx="7688342" cy="1213247"/>
          </a:xfrm>
          <a:prstGeom prst="roundRect">
            <a:avLst>
              <a:gd name="adj" fmla="val 7199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429732" y="5241131"/>
            <a:ext cx="2599372" cy="324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Liveness Detection</a:t>
            </a:r>
            <a:endParaRPr lang="en-US" sz="2000" dirty="0"/>
          </a:p>
        </p:txBody>
      </p:sp>
      <p:sp>
        <p:nvSpPr>
          <p:cNvPr id="12" name="Text 9"/>
          <p:cNvSpPr/>
          <p:nvPr/>
        </p:nvSpPr>
        <p:spPr>
          <a:xfrm>
            <a:off x="6429732" y="5690592"/>
            <a:ext cx="7257336" cy="332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Detect blinking and depth to prevent spoofing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6214229" y="6446758"/>
            <a:ext cx="7688342" cy="1213247"/>
          </a:xfrm>
          <a:prstGeom prst="roundRect">
            <a:avLst>
              <a:gd name="adj" fmla="val 7199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6429732" y="6662261"/>
            <a:ext cx="2599372" cy="324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AI Upgrades</a:t>
            </a:r>
            <a:endParaRPr lang="en-US" sz="2000" dirty="0"/>
          </a:p>
        </p:txBody>
      </p:sp>
      <p:sp>
        <p:nvSpPr>
          <p:cNvPr id="15" name="Text 12"/>
          <p:cNvSpPr/>
          <p:nvPr/>
        </p:nvSpPr>
        <p:spPr>
          <a:xfrm>
            <a:off x="6429732" y="7111722"/>
            <a:ext cx="7257336" cy="332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Use Vision Transformers to enhance speed and accuracy</a:t>
            </a:r>
            <a:endParaRPr lang="en-US" sz="16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A21461E-30CD-FFEB-456E-48506242D634}"/>
              </a:ext>
            </a:extLst>
          </p:cNvPr>
          <p:cNvSpPr/>
          <p:nvPr/>
        </p:nvSpPr>
        <p:spPr>
          <a:xfrm>
            <a:off x="12876253" y="7726680"/>
            <a:ext cx="1615440" cy="416600"/>
          </a:xfrm>
          <a:prstGeom prst="rect">
            <a:avLst/>
          </a:prstGeom>
          <a:solidFill>
            <a:srgbClr val="FFFDFA"/>
          </a:solidFill>
          <a:ln>
            <a:solidFill>
              <a:srgbClr val="FFFD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420</Words>
  <Application>Microsoft Office PowerPoint</Application>
  <PresentationFormat>Custom</PresentationFormat>
  <Paragraphs>102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DM Sans</vt:lpstr>
      <vt:lpstr>Calibri</vt:lpstr>
      <vt:lpstr>Libre Baskerville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919897219463</cp:lastModifiedBy>
  <cp:revision>2</cp:revision>
  <dcterms:created xsi:type="dcterms:W3CDTF">2025-05-10T06:20:37Z</dcterms:created>
  <dcterms:modified xsi:type="dcterms:W3CDTF">2025-05-10T06:25:33Z</dcterms:modified>
</cp:coreProperties>
</file>